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15"/>
  </p:notesMasterIdLst>
  <p:sldIdLst>
    <p:sldId id="2147468641" r:id="rId6"/>
    <p:sldId id="2147468748" r:id="rId7"/>
    <p:sldId id="2147468750" r:id="rId8"/>
    <p:sldId id="268" r:id="rId9"/>
    <p:sldId id="2147468735" r:id="rId10"/>
    <p:sldId id="257" r:id="rId11"/>
    <p:sldId id="2147468737" r:id="rId12"/>
    <p:sldId id="2147468738" r:id="rId13"/>
    <p:sldId id="2147468751" r:id="rId14"/>
  </p:sldIdLst>
  <p:sldSz cx="12192000" cy="6858000"/>
  <p:notesSz cx="7010400" cy="92964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D51"/>
    <a:srgbClr val="F79421"/>
    <a:srgbClr val="FFFFFF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9BFA9-CFB0-4B16-84C4-89F2C4A53A85}" v="2" dt="2023-08-23T20:39:24.928"/>
    <p1510:client id="{D401CD0E-0ACE-456A-8D54-F6F661E92C26}" v="531" dt="2023-08-23T20:36:11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80012F-9991-400D-9443-153785E54FFF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F70A8-44AC-4B68-98D6-9C6C6F2CC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Joint projects and affiliated </a:t>
            </a:r>
            <a:br>
              <a:rPr lang="en-US"/>
            </a:br>
            <a:r>
              <a:rPr lang="en-US"/>
              <a:t>New Path </a:t>
            </a:r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0BD00-4150-3745-9CA2-D46AA39451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5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0BD00-4150-3745-9CA2-D46AA39451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77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1555A0DB-96F4-4C77-8BB2-EE80E2259DD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791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Key partnerships – work with OAS missions – 70% funding comes from private sector</a:t>
            </a:r>
          </a:p>
          <a:p>
            <a:endParaRPr lang="en-US" sz="2400"/>
          </a:p>
          <a:p>
            <a:r>
              <a:rPr lang="en-US" sz="240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11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1,000 over the years – currently </a:t>
            </a:r>
            <a:r>
              <a:rPr lang="en-US" err="1"/>
              <a:t>parterned</a:t>
            </a:r>
            <a:r>
              <a:rPr lang="en-US"/>
              <a:t> with 51 CSOs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670BD00-4150-3745-9CA2-D46AA39451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229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C226-FC28-1290-667F-3DD294C1F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513FF-C58B-99AF-2A34-2A16441B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295C-EDC2-19C2-41C1-F4B01372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518F-DC8A-2320-A6F5-57B1E20B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C4BEE-A766-5D97-FDBD-2E85DB41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6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C227-0C98-EE9E-5910-4B761ED1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BD7CD-521E-AD81-52D3-E455C890D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105C2-2517-370B-3BDA-B272C4A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1D15-B920-9B1C-CE48-3544AE93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AED28-3DF5-3536-B105-9078D98D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6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2F2CD-6466-9301-6B19-8CF2AD7F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92E15-7B56-B296-8C86-40D9368E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1282E-E9BB-E1DE-652A-A9C8404D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E150-13A1-C963-D2EB-255E868D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CFEB-4B4D-16E5-EE64-16DBC41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6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C226-FC28-1290-667F-3DD294C1F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513FF-C58B-99AF-2A34-2A16441B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295C-EDC2-19C2-41C1-F4B01372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518F-DC8A-2320-A6F5-57B1E20B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C4BEE-A766-5D97-FDBD-2E85DB41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02C6-BEF9-C7E3-4E8C-308C4267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441BA-53CD-D763-A203-6FE4F0B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AAF38-470A-2009-5F83-064A933E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3884-EF7D-9550-C637-97F0BF04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8D67-005D-68DC-013A-9892CBA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97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EDCE-458A-2355-2AA1-C535AA35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9427-DECB-C8B8-6F60-6600EDB7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E0C2-BDEE-9D5F-32CE-EA743322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342B-8AC5-80F1-9912-46C014CA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2C30-7587-87D1-EC6B-87E2C021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64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75C-F4C3-38D9-B4A7-23402C39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B941-3540-D101-0341-4FA85BE49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0BC94-8D63-A940-4F24-2BC4A6B9C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9B8A-99EA-F052-3FA7-E465AC4A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E6D2-95E7-9A0B-0890-B1C26901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AC388-7884-D9AB-260E-44175D08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93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CB49-840B-9954-EA04-8863E6B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A0D21-3D95-1CF3-B3F3-5FF4AE51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3804-8008-82D7-D547-11CA7A22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B067F-7FB3-2F40-7668-5CDE2D150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CA36C-C567-8EAA-5E4F-78E638041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E4C9E-33D4-0AFA-753F-2D4D668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2FA6E-CC14-EC52-84A3-AAEFB1D0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9566-A6AC-F9D7-6EFA-C6677374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0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58C-B59B-9CAE-4C46-7A748F9F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B09C7-4D22-D422-AE35-72910FA5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8F12B-C29A-038D-EEAF-21359C21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5E701-4FE3-7F0F-3D12-9C0EDDA8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4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AE616-A341-5963-45B7-A41A59D0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92F30-F8A1-0E01-BADE-58C6148D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C36D-CE26-0C7A-954D-BC7CDB47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16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6B39-62DC-942C-BD73-F2B184D3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2A007-A01F-8FDA-4CD3-F486636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3291A-403A-136B-6326-6B4713AA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DA14-9A63-9681-5BBC-FB157D78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93A1-2685-866B-8217-42E5CA12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0F5D8-BD8F-A584-080A-5221A924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74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02C6-BEF9-C7E3-4E8C-308C4267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441BA-53CD-D763-A203-6FE4F0B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AAF38-470A-2009-5F83-064A933E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3884-EF7D-9550-C637-97F0BF04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8D67-005D-68DC-013A-9892CBA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0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43AC-2336-E96F-5B3F-1A6C3D0D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61FCC-C3DC-B45C-F124-23AC81109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F3F2-589D-45D1-66E6-3CAA7BC68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ED680-CE7B-1B83-2438-995BE5E6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34A2-2866-ACE8-D42E-51B1699B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7D935-0ED5-7339-5710-91B9C5CD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70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C227-0C98-EE9E-5910-4B761ED1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BD7CD-521E-AD81-52D3-E455C890D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105C2-2517-370B-3BDA-B272C4A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1D15-B920-9B1C-CE48-3544AE93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AED28-3DF5-3536-B105-9078D98D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2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2F2CD-6466-9301-6B19-8CF2AD7F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92E15-7B56-B296-8C86-40D9368E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1282E-E9BB-E1DE-652A-A9C8404D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E150-13A1-C963-D2EB-255E868D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CFEB-4B4D-16E5-EE64-16DBC41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EDCE-458A-2355-2AA1-C535AA35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9427-DECB-C8B8-6F60-6600EDB7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E0C2-BDEE-9D5F-32CE-EA743322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342B-8AC5-80F1-9912-46C014CA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2C30-7587-87D1-EC6B-87E2C021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5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75C-F4C3-38D9-B4A7-23402C39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B941-3540-D101-0341-4FA85BE49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0BC94-8D63-A940-4F24-2BC4A6B9C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9B8A-99EA-F052-3FA7-E465AC4A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E6D2-95E7-9A0B-0890-B1C26901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AC388-7884-D9AB-260E-44175D08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7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CB49-840B-9954-EA04-8863E6B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A0D21-3D95-1CF3-B3F3-5FF4AE51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3804-8008-82D7-D547-11CA7A22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B067F-7FB3-2F40-7668-5CDE2D150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CA36C-C567-8EAA-5E4F-78E638041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E4C9E-33D4-0AFA-753F-2D4D668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2FA6E-CC14-EC52-84A3-AAEFB1D0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9566-A6AC-F9D7-6EFA-C6677374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2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58C-B59B-9CAE-4C46-7A748F9F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B09C7-4D22-D422-AE35-72910FA5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8F12B-C29A-038D-EEAF-21359C21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5E701-4FE3-7F0F-3D12-9C0EDDA8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3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AE616-A341-5963-45B7-A41A59D0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92F30-F8A1-0E01-BADE-58C6148D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C36D-CE26-0C7A-954D-BC7CDB47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1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6B39-62DC-942C-BD73-F2B184D3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2A007-A01F-8FDA-4CD3-F486636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3291A-403A-136B-6326-6B4713AA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DA14-9A63-9681-5BBC-FB157D78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93A1-2685-866B-8217-42E5CA12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0F5D8-BD8F-A584-080A-5221A924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5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43AC-2336-E96F-5B3F-1A6C3D0D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61FCC-C3DC-B45C-F124-23AC81109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F3F2-589D-45D1-66E6-3CAA7BC68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ED680-CE7B-1B83-2438-995BE5E6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34A2-2866-ACE8-D42E-51B1699B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7D935-0ED5-7339-5710-91B9C5CD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3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DDECF-AF3A-EA03-FB38-C756920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C705F-98FD-80E6-6845-AF8A2B99E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DFDF-AD8C-7C50-862A-B1A4ACFDD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379F4-18BA-BB0E-5708-CC5E1E526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0E0A-C517-94B0-5F6C-3B70C411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DDECF-AF3A-EA03-FB38-C756920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C705F-98FD-80E6-6845-AF8A2B99E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DFDF-AD8C-7C50-862A-B1A4ACFDD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F2BC-B35D-A649-AAFF-91FB6A8878B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379F4-18BA-BB0E-5708-CC5E1E526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0E0A-C517-94B0-5F6C-3B70C411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4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5.gif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hyperlink" Target="https://wikitravel.org/wiki/en/index.php?title=File:Flag_of_Canada.svg" TargetMode="External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hyperlink" Target="https://fi.wikipedia.org/wiki/Tiedosto:Copa_airlines_logo.svg" TargetMode="External"/><Relationship Id="rId18" Type="http://schemas.openxmlformats.org/officeDocument/2006/relationships/hyperlink" Target="https://commons.wikimedia.org/wiki/File:Citi.svg" TargetMode="External"/><Relationship Id="rId26" Type="http://schemas.openxmlformats.org/officeDocument/2006/relationships/image" Target="../media/image52.png"/><Relationship Id="rId39" Type="http://schemas.openxmlformats.org/officeDocument/2006/relationships/image" Target="../media/image60.png"/><Relationship Id="rId21" Type="http://schemas.openxmlformats.org/officeDocument/2006/relationships/hyperlink" Target="https://en.wikipedia.org/wiki/Conrad_N._Hilton_Foundation" TargetMode="External"/><Relationship Id="rId34" Type="http://schemas.openxmlformats.org/officeDocument/2006/relationships/image" Target="../media/image57.png"/><Relationship Id="rId7" Type="http://schemas.openxmlformats.org/officeDocument/2006/relationships/hyperlink" Target="http://www.open-electronics.org/microsoft-windows-8-1-blue-to-support-3d-printing/" TargetMode="External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hyperlink" Target="https://logodix.com/postobon" TargetMode="External"/><Relationship Id="rId33" Type="http://schemas.openxmlformats.org/officeDocument/2006/relationships/hyperlink" Target="https://www.optimizely.com/customers/codeorg/" TargetMode="External"/><Relationship Id="rId38" Type="http://schemas.openxmlformats.org/officeDocument/2006/relationships/hyperlink" Target="https://www.visa.co.uk/newsroom/visa-logo-501604?returnUrl=%2fnewsroom%2flisting.aspx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tiff"/><Relationship Id="rId20" Type="http://schemas.openxmlformats.org/officeDocument/2006/relationships/image" Target="../media/image49.jpeg"/><Relationship Id="rId29" Type="http://schemas.openxmlformats.org/officeDocument/2006/relationships/hyperlink" Target="https://www.elempleo.com/co/base-empresarial/bancamia/49614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jpeg"/><Relationship Id="rId24" Type="http://schemas.openxmlformats.org/officeDocument/2006/relationships/image" Target="../media/image51.png"/><Relationship Id="rId32" Type="http://schemas.openxmlformats.org/officeDocument/2006/relationships/image" Target="../media/image56.png"/><Relationship Id="rId37" Type="http://schemas.openxmlformats.org/officeDocument/2006/relationships/image" Target="../media/image59.jpeg"/><Relationship Id="rId5" Type="http://schemas.openxmlformats.org/officeDocument/2006/relationships/hyperlink" Target="https://commons.wikimedia.org/wiki/File:Cemex_logo.svg" TargetMode="External"/><Relationship Id="rId15" Type="http://schemas.openxmlformats.org/officeDocument/2006/relationships/image" Target="../media/image46.png"/><Relationship Id="rId23" Type="http://schemas.openxmlformats.org/officeDocument/2006/relationships/hyperlink" Target="https://globalpartnersolutions.es/usb-fundacion-bbva-microfinanzas/" TargetMode="External"/><Relationship Id="rId28" Type="http://schemas.openxmlformats.org/officeDocument/2006/relationships/image" Target="../media/image53.png"/><Relationship Id="rId36" Type="http://schemas.openxmlformats.org/officeDocument/2006/relationships/image" Target="../media/image58.png"/><Relationship Id="rId10" Type="http://schemas.openxmlformats.org/officeDocument/2006/relationships/hyperlink" Target="https://fr.wikipedia.org/wiki/RCN_Televisi%C3%B3n" TargetMode="External"/><Relationship Id="rId19" Type="http://schemas.openxmlformats.org/officeDocument/2006/relationships/image" Target="../media/image3.png"/><Relationship Id="rId31" Type="http://schemas.openxmlformats.org/officeDocument/2006/relationships/image" Target="../media/image55.jpe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5.jpeg"/><Relationship Id="rId22" Type="http://schemas.openxmlformats.org/officeDocument/2006/relationships/image" Target="../media/image50.jpeg"/><Relationship Id="rId27" Type="http://schemas.openxmlformats.org/officeDocument/2006/relationships/hyperlink" Target="https://freerobuxgeneratorhack2.blogspot.com/2020/03/roblox-logo-png-transparent-svg-vector.html" TargetMode="External"/><Relationship Id="rId30" Type="http://schemas.openxmlformats.org/officeDocument/2006/relationships/image" Target="../media/image54.jpeg"/><Relationship Id="rId35" Type="http://schemas.openxmlformats.org/officeDocument/2006/relationships/hyperlink" Target="https://logo-share.blogspot.com/2014/04/bmw-logo.html" TargetMode="External"/><Relationship Id="rId8" Type="http://schemas.openxmlformats.org/officeDocument/2006/relationships/image" Target="../media/image41.jpe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7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9C73C4-61D9-F51B-B4B1-05460DDBE006}"/>
              </a:ext>
            </a:extLst>
          </p:cNvPr>
          <p:cNvSpPr txBox="1"/>
          <p:nvPr/>
        </p:nvSpPr>
        <p:spPr>
          <a:xfrm>
            <a:off x="0" y="235630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25 años de Inclusión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en las Am</a:t>
            </a:r>
            <a:r>
              <a:rPr kumimoji="0" lang="es-C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é</a:t>
            </a:r>
            <a:r>
              <a:rPr kumimoji="0" lang="es-E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ricas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anose="02000505000000020004" pitchFamily="2" charset="77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0C6DB-49E5-5093-CE82-626E537F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2" y="5902712"/>
            <a:ext cx="1773724" cy="490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57BA-35A6-8270-E4F7-69CBC038A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003"/>
          <a:stretch/>
        </p:blipFill>
        <p:spPr>
          <a:xfrm>
            <a:off x="7019211" y="370492"/>
            <a:ext cx="1648539" cy="958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CCA4E4-6C37-8D7D-4237-6CCDCA8B3CFB}"/>
              </a:ext>
            </a:extLst>
          </p:cNvPr>
          <p:cNvSpPr txBox="1"/>
          <p:nvPr/>
        </p:nvSpPr>
        <p:spPr>
          <a:xfrm>
            <a:off x="0" y="466956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</a:rPr>
              <a:t>2023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44ACCA1-63C1-44E1-95FA-ABEBEC44DA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6" y="680992"/>
            <a:ext cx="2520949" cy="64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876299" y="-438150"/>
            <a:ext cx="13582649" cy="238388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4534966" y="366147"/>
            <a:ext cx="1132404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Acerca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de 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The Trust for the Americas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5" y="293270"/>
            <a:ext cx="1453896" cy="40218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4449470" y="3115990"/>
            <a:ext cx="1929045" cy="2571749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6406294" y="3115989"/>
            <a:ext cx="1774562" cy="2571749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8208636" y="3115989"/>
            <a:ext cx="1774562" cy="2571749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442DBA-C07E-0CAC-9904-A2B2F086442A}"/>
              </a:ext>
            </a:extLst>
          </p:cNvPr>
          <p:cNvSpPr txBox="1"/>
          <p:nvPr/>
        </p:nvSpPr>
        <p:spPr>
          <a:xfrm>
            <a:off x="6425945" y="3771796"/>
            <a:ext cx="1768625" cy="1785489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Afiliada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a la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Organización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de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los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Estados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Americanos
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8211604" y="3953259"/>
            <a:ext cx="1771945" cy="923523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Basada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en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Washington DC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4534965" y="3771796"/>
            <a:ext cx="1952735" cy="1887183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94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501(c)(3)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organización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sin fines de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lucro</a:t>
            </a:r>
            <a:r>
              <a:rPr kumimoji="0" lang="en-US" sz="18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
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315B8F-B15B-B005-7CBA-A397D515371B}"/>
              </a:ext>
            </a:extLst>
          </p:cNvPr>
          <p:cNvSpPr>
            <a:spLocks/>
          </p:cNvSpPr>
          <p:nvPr/>
        </p:nvSpPr>
        <p:spPr>
          <a:xfrm>
            <a:off x="10010977" y="3115988"/>
            <a:ext cx="1774562" cy="2571749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10E6AA-2155-91FF-9242-EC9F9254ECB5}"/>
              </a:ext>
            </a:extLst>
          </p:cNvPr>
          <p:cNvSpPr txBox="1"/>
          <p:nvPr/>
        </p:nvSpPr>
        <p:spPr>
          <a:xfrm>
            <a:off x="9983198" y="3898887"/>
            <a:ext cx="1771945" cy="149816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Presencia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legal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en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Canadá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y Colombia
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6FA6D-132A-8816-2AA9-6781903D2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962"/>
          <a:stretch/>
        </p:blipFill>
        <p:spPr>
          <a:xfrm>
            <a:off x="286839" y="1072224"/>
            <a:ext cx="4017288" cy="549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75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800100" y="-457200"/>
            <a:ext cx="13925550" cy="24029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4438181" y="639190"/>
            <a:ext cx="1132404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Trabajando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con la OEA
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05" y="293270"/>
            <a:ext cx="1453896" cy="40218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5769790" y="3108822"/>
            <a:ext cx="2154415" cy="2571749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7924206" y="3115989"/>
            <a:ext cx="1903181" cy="2571749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9855166" y="3115989"/>
            <a:ext cx="2025419" cy="2571749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9857783" y="3522370"/>
            <a:ext cx="2022802" cy="2072812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Ejecutar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proyectos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encomendados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por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el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SG y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los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Estados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Miembros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
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5870630" y="3792892"/>
            <a:ext cx="1952735" cy="151528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94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Vehículo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dentro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de la OEA.
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E9E860-335E-01F2-EB22-07197E2DB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18281"/>
          <a:stretch/>
        </p:blipFill>
        <p:spPr>
          <a:xfrm>
            <a:off x="311416" y="2269563"/>
            <a:ext cx="5102577" cy="4250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1FE2A-4272-3A5F-49D7-0AE462FA6555}"/>
              </a:ext>
            </a:extLst>
          </p:cNvPr>
          <p:cNvSpPr txBox="1"/>
          <p:nvPr/>
        </p:nvSpPr>
        <p:spPr>
          <a:xfrm>
            <a:off x="7924206" y="3809628"/>
            <a:ext cx="1930609" cy="149816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Conectar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el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sector privado con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el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sector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público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335628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CE36C8-64B0-5F9F-8743-0F64310527AA}"/>
              </a:ext>
            </a:extLst>
          </p:cNvPr>
          <p:cNvSpPr/>
          <p:nvPr/>
        </p:nvSpPr>
        <p:spPr>
          <a:xfrm>
            <a:off x="0" y="0"/>
            <a:ext cx="5397979" cy="686683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332E5-CA09-AC58-6CB3-D63931089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054" y="582775"/>
            <a:ext cx="1453356" cy="402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314B0-8751-43E2-914A-2B4B270E38FB}"/>
              </a:ext>
            </a:extLst>
          </p:cNvPr>
          <p:cNvSpPr txBox="1"/>
          <p:nvPr/>
        </p:nvSpPr>
        <p:spPr>
          <a:xfrm>
            <a:off x="5605106" y="1405490"/>
            <a:ext cx="6794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C345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¿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C345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Qué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C345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C345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hacemos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C345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?
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0B8BF5-3530-B46E-8D8D-1980208AEAB2}"/>
              </a:ext>
            </a:extLst>
          </p:cNvPr>
          <p:cNvSpPr/>
          <p:nvPr/>
        </p:nvSpPr>
        <p:spPr>
          <a:xfrm>
            <a:off x="5812233" y="2694038"/>
            <a:ext cx="617656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0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Promover la inclusión </a:t>
            </a:r>
            <a:r>
              <a:rPr kumimoji="0" lang="es-CR" sz="2400" b="1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social</a:t>
            </a:r>
            <a:r>
              <a:rPr kumimoji="0" lang="es-CR" sz="2400" b="0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y </a:t>
            </a:r>
            <a:r>
              <a:rPr kumimoji="0" lang="es-CR" sz="2400" b="1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económica</a:t>
            </a:r>
            <a:r>
              <a:rPr kumimoji="0" lang="es-CR" sz="2400" b="0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de las comunidades vulnerables en las Américas a través de </a:t>
            </a:r>
            <a:r>
              <a:rPr kumimoji="0" lang="es-CR" sz="2400" b="1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alianzas</a:t>
            </a:r>
            <a:r>
              <a:rPr kumimoji="0" lang="es-CR" sz="2400" b="0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con los sectores público, privado y organizaciones sin fines de lucro. 
</a:t>
            </a:r>
          </a:p>
          <a:p>
            <a:pPr marL="0" marR="0" lvl="0" indent="0" algn="l" defTabSz="60963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0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Áreas de enfoque: 
</a:t>
            </a:r>
          </a:p>
          <a:p>
            <a:pPr marL="381019" marR="0" lvl="0" indent="-381019" algn="l" defTabSz="60963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2400" b="0" i="0" u="none" strike="noStrike" kern="1200" cap="none" spc="200" normalizeH="0" baseline="0" noProof="0" dirty="0">
                <a:ln>
                  <a:noFill/>
                </a:ln>
                <a:solidFill>
                  <a:srgbClr val="1C355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Futuro del trabajo 
Innovación</a:t>
            </a:r>
          </a:p>
        </p:txBody>
      </p:sp>
      <p:pic>
        <p:nvPicPr>
          <p:cNvPr id="23" name="Picture 22" descr="A person sitting at a table with a computer and cell phone&#10;&#10;Description automatically generated with medium confidence">
            <a:extLst>
              <a:ext uri="{FF2B5EF4-FFF2-40B4-BE49-F238E27FC236}">
                <a16:creationId xmlns:a16="http://schemas.microsoft.com/office/drawing/2014/main" id="{5C9B75C2-638C-3C1F-7F5B-F69CA36DC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680" y="1771589"/>
            <a:ext cx="6793659" cy="5095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ABBC02-7FB1-F47F-4DFC-F3C5FEF539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003"/>
          <a:stretch/>
        </p:blipFill>
        <p:spPr>
          <a:xfrm>
            <a:off x="531590" y="406391"/>
            <a:ext cx="1648539" cy="95880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E06EE88-AA59-6D8D-D7BB-318AE7FF49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5" y="716891"/>
            <a:ext cx="2520949" cy="64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F41773-8BC8-B64D-C5CA-D80B7835D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187" b="-11844"/>
          <a:stretch/>
        </p:blipFill>
        <p:spPr>
          <a:xfrm>
            <a:off x="8672513" y="144461"/>
            <a:ext cx="1103083" cy="684819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C4AE14F3-9750-0AA9-A4FD-DF719DD5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7080" y="-538"/>
            <a:ext cx="5562101" cy="65004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15CE52-DD66-F94B-AC17-EC91CF9A4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87" y="196678"/>
            <a:ext cx="1453896" cy="40218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32A9E7-3654-C747-5BEB-37EB529C4C8F}"/>
              </a:ext>
            </a:extLst>
          </p:cNvPr>
          <p:cNvSpPr txBox="1"/>
          <p:nvPr/>
        </p:nvSpPr>
        <p:spPr>
          <a:xfrm>
            <a:off x="5303874" y="1012350"/>
            <a:ext cx="45802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lt"/>
                <a:cs typeface="Calibri" panose="020F0502020204030204"/>
              </a:rPr>
              <a:t>NUESTRA HUELLA
</a:t>
            </a: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630602-FA01-0F92-01AE-2FF46BBA5C34}"/>
              </a:ext>
            </a:extLst>
          </p:cNvPr>
          <p:cNvSpPr txBox="1"/>
          <p:nvPr/>
        </p:nvSpPr>
        <p:spPr>
          <a:xfrm>
            <a:off x="5737415" y="1415736"/>
            <a:ext cx="2991031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ANTIGUA Y BARBUDA
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98D29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ARGENTINA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BARBADOS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 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98D29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
BELICE
BR</a:t>
            </a:r>
            <a:r>
              <a:rPr lang="es-ES" sz="1200">
                <a:solidFill>
                  <a:srgbClr val="FFC000"/>
                </a:solidFill>
                <a:latin typeface="Montserrat Light"/>
                <a:ea typeface="+mn-lt"/>
                <a:cs typeface="Calibri" panose="020F0502020204030204"/>
              </a:rPr>
              <a:t>ASIL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
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BOLIVIA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FFC000"/>
                </a:solidFill>
                <a:latin typeface="Montserrat Light"/>
                <a:ea typeface="+mn-lt"/>
                <a:cs typeface="Calibri" panose="020F0502020204030204"/>
              </a:rPr>
              <a:t>CANADA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
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98D29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CHILE
COLOMBIA
COSTA RICA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
DOMINICA
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98D29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REPÚBLICA DOMINICANA
ECUADOR
EL SALVADOR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
GRANADA
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98D29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GUATEMALA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
HAITÍ
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98D29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HONDURAS
JAMAICA
MÉXICO
PANAMÁ
PERÚ
PUERTO RICO (ESTADOS UNIDOS)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
SANTA LUCÍA
SAN CRISTÓBAL Y NIEVES
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98D29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TRINIDAD Y TOBAGO
URUGUAY
VENEZUELA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lt"/>
                <a:cs typeface="Calibri" panose="020F0502020204030204"/>
              </a:rPr>
              <a:t>
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F88D2A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pic>
        <p:nvPicPr>
          <p:cNvPr id="8" name="Imagen 8" descr="Icono&#10;&#10;Descripción generada automáticamente">
            <a:extLst>
              <a:ext uri="{FF2B5EF4-FFF2-40B4-BE49-F238E27FC236}">
                <a16:creationId xmlns:a16="http://schemas.microsoft.com/office/drawing/2014/main" id="{8DCB8757-DAAD-2700-1C8A-18E942691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091" y="1629124"/>
            <a:ext cx="181786" cy="184995"/>
          </a:xfrm>
          <a:prstGeom prst="rect">
            <a:avLst/>
          </a:prstGeom>
        </p:spPr>
      </p:pic>
      <p:pic>
        <p:nvPicPr>
          <p:cNvPr id="4" name="Imagen 5" descr="Icono&#10;&#10;Descripción generada automáticamente">
            <a:extLst>
              <a:ext uri="{FF2B5EF4-FFF2-40B4-BE49-F238E27FC236}">
                <a16:creationId xmlns:a16="http://schemas.microsoft.com/office/drawing/2014/main" id="{AB47869F-66BA-19C2-7730-F44EACC5C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4789" y="2201023"/>
            <a:ext cx="183923" cy="185309"/>
          </a:xfrm>
          <a:prstGeom prst="rect">
            <a:avLst/>
          </a:prstGeom>
        </p:spPr>
      </p:pic>
      <p:pic>
        <p:nvPicPr>
          <p:cNvPr id="6" name="Imagen 8" descr="Icono&#10;&#10;Descripción generada automáticamente">
            <a:extLst>
              <a:ext uri="{FF2B5EF4-FFF2-40B4-BE49-F238E27FC236}">
                <a16:creationId xmlns:a16="http://schemas.microsoft.com/office/drawing/2014/main" id="{10AF0FBA-E141-6A66-BFFD-6D023F5FD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7585" y="2732913"/>
            <a:ext cx="183923" cy="185309"/>
          </a:xfrm>
          <a:prstGeom prst="rect">
            <a:avLst/>
          </a:prstGeom>
        </p:spPr>
      </p:pic>
      <p:pic>
        <p:nvPicPr>
          <p:cNvPr id="9" name="Imagen 9" descr="Icono&#10;&#10;Descripción generada automáticamente">
            <a:extLst>
              <a:ext uri="{FF2B5EF4-FFF2-40B4-BE49-F238E27FC236}">
                <a16:creationId xmlns:a16="http://schemas.microsoft.com/office/drawing/2014/main" id="{BA661237-1AD9-5483-D572-58AC2AE53C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1029" y="2919621"/>
            <a:ext cx="183923" cy="185309"/>
          </a:xfrm>
          <a:prstGeom prst="rect">
            <a:avLst/>
          </a:prstGeom>
        </p:spPr>
      </p:pic>
      <p:pic>
        <p:nvPicPr>
          <p:cNvPr id="10" name="Imagen 10" descr="Icono&#10;&#10;Descripción generada automáticamente">
            <a:extLst>
              <a:ext uri="{FF2B5EF4-FFF2-40B4-BE49-F238E27FC236}">
                <a16:creationId xmlns:a16="http://schemas.microsoft.com/office/drawing/2014/main" id="{E432DF90-2D71-1379-4F25-227046EBE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1030" y="3103685"/>
            <a:ext cx="183923" cy="185309"/>
          </a:xfrm>
          <a:prstGeom prst="rect">
            <a:avLst/>
          </a:prstGeom>
        </p:spPr>
      </p:pic>
      <p:pic>
        <p:nvPicPr>
          <p:cNvPr id="11" name="Imagen 11" descr="Icono&#10;&#10;Descripción generada automáticamente">
            <a:extLst>
              <a:ext uri="{FF2B5EF4-FFF2-40B4-BE49-F238E27FC236}">
                <a16:creationId xmlns:a16="http://schemas.microsoft.com/office/drawing/2014/main" id="{9771F76D-D695-984E-DD8A-EFEC3C7D1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8218" y="3467465"/>
            <a:ext cx="183923" cy="181715"/>
          </a:xfrm>
          <a:prstGeom prst="rect">
            <a:avLst/>
          </a:prstGeom>
        </p:spPr>
      </p:pic>
      <p:pic>
        <p:nvPicPr>
          <p:cNvPr id="12" name="Imagen 12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C440C61B-6BA2-4E00-9831-677F4C061A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8218" y="3649062"/>
            <a:ext cx="183923" cy="185309"/>
          </a:xfrm>
          <a:prstGeom prst="rect">
            <a:avLst/>
          </a:prstGeom>
        </p:spPr>
      </p:pic>
      <p:pic>
        <p:nvPicPr>
          <p:cNvPr id="13" name="Imagen 13" descr="Icono&#10;&#10;Descripción generada automáticamente">
            <a:extLst>
              <a:ext uri="{FF2B5EF4-FFF2-40B4-BE49-F238E27FC236}">
                <a16:creationId xmlns:a16="http://schemas.microsoft.com/office/drawing/2014/main" id="{78C5CEB7-417A-3237-FD02-603BF8AC94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7302" y="3831784"/>
            <a:ext cx="183312" cy="179718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10567D56-8067-C4EE-5591-345C3FB101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90896" y="4198408"/>
            <a:ext cx="183312" cy="179718"/>
          </a:xfrm>
          <a:prstGeom prst="rect">
            <a:avLst/>
          </a:prstGeom>
        </p:spPr>
      </p:pic>
      <p:pic>
        <p:nvPicPr>
          <p:cNvPr id="15" name="Imagen 15" descr="Icono&#10;&#10;Descripción generada automáticamente">
            <a:extLst>
              <a:ext uri="{FF2B5EF4-FFF2-40B4-BE49-F238E27FC236}">
                <a16:creationId xmlns:a16="http://schemas.microsoft.com/office/drawing/2014/main" id="{80DEDC3E-9693-10FA-EFCF-4093130258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0895" y="4557842"/>
            <a:ext cx="183312" cy="179718"/>
          </a:xfrm>
          <a:prstGeom prst="rect">
            <a:avLst/>
          </a:prstGeom>
        </p:spPr>
      </p:pic>
      <p:pic>
        <p:nvPicPr>
          <p:cNvPr id="16" name="Imagen 16" descr="Icono&#10;&#10;Descripción generada automáticamente">
            <a:extLst>
              <a:ext uri="{FF2B5EF4-FFF2-40B4-BE49-F238E27FC236}">
                <a16:creationId xmlns:a16="http://schemas.microsoft.com/office/drawing/2014/main" id="{2C262BD7-47E8-516D-4C49-61CB7DD008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90896" y="4741152"/>
            <a:ext cx="183312" cy="179718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52AD3EF7-1BFD-0EE4-222C-7CC38A517E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0896" y="4924464"/>
            <a:ext cx="183312" cy="179718"/>
          </a:xfrm>
          <a:prstGeom prst="rect">
            <a:avLst/>
          </a:prstGeom>
        </p:spPr>
      </p:pic>
      <p:pic>
        <p:nvPicPr>
          <p:cNvPr id="18" name="Imagen 18" descr="Icono&#10;&#10;Descripción generada automáticamente">
            <a:extLst>
              <a:ext uri="{FF2B5EF4-FFF2-40B4-BE49-F238E27FC236}">
                <a16:creationId xmlns:a16="http://schemas.microsoft.com/office/drawing/2014/main" id="{A01D5340-C7DF-BDBC-B163-F79333DA47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87301" y="5118468"/>
            <a:ext cx="183312" cy="179718"/>
          </a:xfrm>
          <a:prstGeom prst="rect">
            <a:avLst/>
          </a:prstGeom>
        </p:spPr>
      </p:pic>
      <p:pic>
        <p:nvPicPr>
          <p:cNvPr id="19" name="Imagen 19">
            <a:extLst>
              <a:ext uri="{FF2B5EF4-FFF2-40B4-BE49-F238E27FC236}">
                <a16:creationId xmlns:a16="http://schemas.microsoft.com/office/drawing/2014/main" id="{06E8936C-D7FD-3879-9C58-846CB2256A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83707" y="5301779"/>
            <a:ext cx="183312" cy="183312"/>
          </a:xfrm>
          <a:prstGeom prst="rect">
            <a:avLst/>
          </a:prstGeom>
        </p:spPr>
      </p:pic>
      <p:pic>
        <p:nvPicPr>
          <p:cNvPr id="20" name="Imagen 20" descr="Icono&#10;&#10;Descripción generada automáticamente">
            <a:extLst>
              <a:ext uri="{FF2B5EF4-FFF2-40B4-BE49-F238E27FC236}">
                <a16:creationId xmlns:a16="http://schemas.microsoft.com/office/drawing/2014/main" id="{A2578A4A-7595-7B85-F2A4-EB819523B5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7301" y="5481496"/>
            <a:ext cx="183312" cy="179718"/>
          </a:xfrm>
          <a:prstGeom prst="rect">
            <a:avLst/>
          </a:prstGeom>
        </p:spPr>
      </p:pic>
      <p:pic>
        <p:nvPicPr>
          <p:cNvPr id="21" name="Imagen 2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DF7B395-99CB-B182-15AD-1CFADF24A9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05272" y="6024242"/>
            <a:ext cx="183312" cy="183312"/>
          </a:xfrm>
          <a:prstGeom prst="rect">
            <a:avLst/>
          </a:prstGeom>
        </p:spPr>
      </p:pic>
      <p:pic>
        <p:nvPicPr>
          <p:cNvPr id="22" name="Imagen 22" descr="Logotipo, Icono&#10;&#10;Descripción generada automáticamente">
            <a:extLst>
              <a:ext uri="{FF2B5EF4-FFF2-40B4-BE49-F238E27FC236}">
                <a16:creationId xmlns:a16="http://schemas.microsoft.com/office/drawing/2014/main" id="{5B31702C-9801-9068-4AF8-43314D5E74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05273" y="6207554"/>
            <a:ext cx="183312" cy="179718"/>
          </a:xfrm>
          <a:prstGeom prst="rect">
            <a:avLst/>
          </a:prstGeom>
        </p:spPr>
      </p:pic>
      <p:pic>
        <p:nvPicPr>
          <p:cNvPr id="23" name="Imagen 23" descr="Icono&#10;&#10;Descripción generada automáticamente">
            <a:extLst>
              <a:ext uri="{FF2B5EF4-FFF2-40B4-BE49-F238E27FC236}">
                <a16:creationId xmlns:a16="http://schemas.microsoft.com/office/drawing/2014/main" id="{594E618D-1314-E075-771D-00B95DAE76C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272" y="6387270"/>
            <a:ext cx="183312" cy="179718"/>
          </a:xfrm>
          <a:prstGeom prst="rect">
            <a:avLst/>
          </a:prstGeom>
        </p:spPr>
      </p:pic>
      <p:pic>
        <p:nvPicPr>
          <p:cNvPr id="24" name="Imagen 24" descr="Icono&#10;&#10;Descripción generada automáticamente">
            <a:extLst>
              <a:ext uri="{FF2B5EF4-FFF2-40B4-BE49-F238E27FC236}">
                <a16:creationId xmlns:a16="http://schemas.microsoft.com/office/drawing/2014/main" id="{26ADBBBA-B46A-EEF8-EA88-508275F4A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948" y="4632935"/>
            <a:ext cx="517072" cy="517072"/>
          </a:xfrm>
          <a:prstGeom prst="rect">
            <a:avLst/>
          </a:prstGeom>
        </p:spPr>
      </p:pic>
      <p:pic>
        <p:nvPicPr>
          <p:cNvPr id="25" name="Imagen 25" descr="Logotipo, Icono&#10;&#10;Descripción generada automáticamente">
            <a:extLst>
              <a:ext uri="{FF2B5EF4-FFF2-40B4-BE49-F238E27FC236}">
                <a16:creationId xmlns:a16="http://schemas.microsoft.com/office/drawing/2014/main" id="{DEEED485-DC13-EB3D-6E14-F8785537B0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02310" y="4789124"/>
            <a:ext cx="517071" cy="512339"/>
          </a:xfrm>
          <a:prstGeom prst="rect">
            <a:avLst/>
          </a:prstGeom>
        </p:spPr>
      </p:pic>
      <p:pic>
        <p:nvPicPr>
          <p:cNvPr id="26" name="Imagen 26" descr="Icono&#10;&#10;Descripción generada automáticamente">
            <a:extLst>
              <a:ext uri="{FF2B5EF4-FFF2-40B4-BE49-F238E27FC236}">
                <a16:creationId xmlns:a16="http://schemas.microsoft.com/office/drawing/2014/main" id="{2C06F321-B55C-8D9B-25B5-2199802AB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6943" y="4789124"/>
            <a:ext cx="517072" cy="512339"/>
          </a:xfrm>
          <a:prstGeom prst="rect">
            <a:avLst/>
          </a:prstGeom>
        </p:spPr>
      </p:pic>
      <p:pic>
        <p:nvPicPr>
          <p:cNvPr id="28" name="Imagen 30" descr="Icono&#10;&#10;Descripción generada automáticamente">
            <a:extLst>
              <a:ext uri="{FF2B5EF4-FFF2-40B4-BE49-F238E27FC236}">
                <a16:creationId xmlns:a16="http://schemas.microsoft.com/office/drawing/2014/main" id="{D4F71C13-3A51-12BD-D23C-16FE5455A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2620" y="2919621"/>
            <a:ext cx="517072" cy="512339"/>
          </a:xfrm>
          <a:prstGeom prst="rect">
            <a:avLst/>
          </a:prstGeom>
        </p:spPr>
      </p:pic>
      <p:pic>
        <p:nvPicPr>
          <p:cNvPr id="31" name="Imagen 31" descr="Icono&#10;&#10;Descripción generada automáticamente">
            <a:extLst>
              <a:ext uri="{FF2B5EF4-FFF2-40B4-BE49-F238E27FC236}">
                <a16:creationId xmlns:a16="http://schemas.microsoft.com/office/drawing/2014/main" id="{1F78CBED-710A-E395-C2B5-C1544D269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8309" y="2096093"/>
            <a:ext cx="517072" cy="512339"/>
          </a:xfrm>
          <a:prstGeom prst="rect">
            <a:avLst/>
          </a:prstGeom>
        </p:spPr>
      </p:pic>
      <p:pic>
        <p:nvPicPr>
          <p:cNvPr id="32" name="Imagen 32" descr="Icono&#10;&#10;Descripción generada automáticamente">
            <a:extLst>
              <a:ext uri="{FF2B5EF4-FFF2-40B4-BE49-F238E27FC236}">
                <a16:creationId xmlns:a16="http://schemas.microsoft.com/office/drawing/2014/main" id="{F565B563-4B77-1B12-6B68-3AFE683D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0980" y="1523409"/>
            <a:ext cx="517072" cy="512339"/>
          </a:xfrm>
          <a:prstGeom prst="rect">
            <a:avLst/>
          </a:prstGeom>
        </p:spPr>
      </p:pic>
      <p:pic>
        <p:nvPicPr>
          <p:cNvPr id="33" name="Imagen 33" descr="Icono&#10;&#10;Descripción generada automáticamente">
            <a:extLst>
              <a:ext uri="{FF2B5EF4-FFF2-40B4-BE49-F238E27FC236}">
                <a16:creationId xmlns:a16="http://schemas.microsoft.com/office/drawing/2014/main" id="{41BAF719-E395-A3BB-C18F-7BC07D7EE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4806" y="903397"/>
            <a:ext cx="517072" cy="512339"/>
          </a:xfrm>
          <a:prstGeom prst="rect">
            <a:avLst/>
          </a:prstGeom>
        </p:spPr>
      </p:pic>
      <p:pic>
        <p:nvPicPr>
          <p:cNvPr id="34" name="Imagen 3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0755D084-B6DB-DC32-5733-5B0B1AFF7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6321" y="2739769"/>
            <a:ext cx="517072" cy="512339"/>
          </a:xfrm>
          <a:prstGeom prst="rect">
            <a:avLst/>
          </a:prstGeom>
        </p:spPr>
      </p:pic>
      <p:pic>
        <p:nvPicPr>
          <p:cNvPr id="35" name="Imagen 35" descr="Icono&#10;&#10;Descripción generada automáticamente">
            <a:extLst>
              <a:ext uri="{FF2B5EF4-FFF2-40B4-BE49-F238E27FC236}">
                <a16:creationId xmlns:a16="http://schemas.microsoft.com/office/drawing/2014/main" id="{F9335D93-68DA-12C3-CFF7-BC618F2EC2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6011" y="1826316"/>
            <a:ext cx="517072" cy="512339"/>
          </a:xfrm>
          <a:prstGeom prst="rect">
            <a:avLst/>
          </a:prstGeom>
        </p:spPr>
      </p:pic>
      <p:pic>
        <p:nvPicPr>
          <p:cNvPr id="36" name="Imagen 36">
            <a:extLst>
              <a:ext uri="{FF2B5EF4-FFF2-40B4-BE49-F238E27FC236}">
                <a16:creationId xmlns:a16="http://schemas.microsoft.com/office/drawing/2014/main" id="{A1450B9F-3794-7CF8-E74D-21E09144F3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9974" y="1570738"/>
            <a:ext cx="517072" cy="512339"/>
          </a:xfrm>
          <a:prstGeom prst="rect">
            <a:avLst/>
          </a:prstGeom>
        </p:spPr>
      </p:pic>
      <p:pic>
        <p:nvPicPr>
          <p:cNvPr id="37" name="Imagen 37" descr="Icono&#10;&#10;Descripción generada automáticamente">
            <a:extLst>
              <a:ext uri="{FF2B5EF4-FFF2-40B4-BE49-F238E27FC236}">
                <a16:creationId xmlns:a16="http://schemas.microsoft.com/office/drawing/2014/main" id="{B94E251A-2061-3E3B-42FB-A28F14B200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1874" y="1149509"/>
            <a:ext cx="517072" cy="512339"/>
          </a:xfrm>
          <a:prstGeom prst="rect">
            <a:avLst/>
          </a:prstGeom>
        </p:spPr>
      </p:pic>
      <p:pic>
        <p:nvPicPr>
          <p:cNvPr id="38" name="Imagen 38" descr="Icono&#10;&#10;Descripción generada automáticamente">
            <a:extLst>
              <a:ext uri="{FF2B5EF4-FFF2-40B4-BE49-F238E27FC236}">
                <a16:creationId xmlns:a16="http://schemas.microsoft.com/office/drawing/2014/main" id="{522B4345-B859-14A4-B878-DCE27D3B97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2221" y="1292088"/>
            <a:ext cx="517072" cy="512339"/>
          </a:xfrm>
          <a:prstGeom prst="rect">
            <a:avLst/>
          </a:prstGeom>
        </p:spPr>
      </p:pic>
      <p:pic>
        <p:nvPicPr>
          <p:cNvPr id="39" name="Imagen 39">
            <a:extLst>
              <a:ext uri="{FF2B5EF4-FFF2-40B4-BE49-F238E27FC236}">
                <a16:creationId xmlns:a16="http://schemas.microsoft.com/office/drawing/2014/main" id="{D65DBF0C-A03C-A919-C2B4-BA4F76B30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446" y="756677"/>
            <a:ext cx="517072" cy="512339"/>
          </a:xfrm>
          <a:prstGeom prst="rect">
            <a:avLst/>
          </a:prstGeom>
        </p:spPr>
      </p:pic>
      <p:pic>
        <p:nvPicPr>
          <p:cNvPr id="40" name="Imagen 40" descr="Icono&#10;&#10;Descripción generada automáticamente">
            <a:extLst>
              <a:ext uri="{FF2B5EF4-FFF2-40B4-BE49-F238E27FC236}">
                <a16:creationId xmlns:a16="http://schemas.microsoft.com/office/drawing/2014/main" id="{59384FC1-EB7F-1AF3-B9C3-BEA04CD055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70669" y="1343558"/>
            <a:ext cx="517072" cy="512339"/>
          </a:xfrm>
          <a:prstGeom prst="rect">
            <a:avLst/>
          </a:prstGeom>
        </p:spPr>
      </p:pic>
      <p:pic>
        <p:nvPicPr>
          <p:cNvPr id="41" name="Imagen 41">
            <a:extLst>
              <a:ext uri="{FF2B5EF4-FFF2-40B4-BE49-F238E27FC236}">
                <a16:creationId xmlns:a16="http://schemas.microsoft.com/office/drawing/2014/main" id="{23B6C526-A466-6024-E411-254C27273B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6942" y="3728949"/>
            <a:ext cx="517072" cy="512339"/>
          </a:xfrm>
          <a:prstGeom prst="rect">
            <a:avLst/>
          </a:prstGeom>
        </p:spPr>
      </p:pic>
      <p:pic>
        <p:nvPicPr>
          <p:cNvPr id="42" name="Imagen 42" descr="Icono&#10;&#10;Descripción generada automáticamente">
            <a:extLst>
              <a:ext uri="{FF2B5EF4-FFF2-40B4-BE49-F238E27FC236}">
                <a16:creationId xmlns:a16="http://schemas.microsoft.com/office/drawing/2014/main" id="{457C5052-DB2E-DCDA-8EE0-B19F6FE0D9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68842" y="990593"/>
            <a:ext cx="517072" cy="512339"/>
          </a:xfrm>
          <a:prstGeom prst="rect">
            <a:avLst/>
          </a:prstGeom>
        </p:spPr>
      </p:pic>
      <p:pic>
        <p:nvPicPr>
          <p:cNvPr id="43" name="Imagen 4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1036652-B26F-C5EA-0C91-37059454EE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72715" y="1696523"/>
            <a:ext cx="517072" cy="512339"/>
          </a:xfrm>
          <a:prstGeom prst="rect">
            <a:avLst/>
          </a:prstGeom>
        </p:spPr>
      </p:pic>
      <p:pic>
        <p:nvPicPr>
          <p:cNvPr id="44" name="Imagen 44" descr="Icono&#10;&#10;Descripción generada automáticamente">
            <a:extLst>
              <a:ext uri="{FF2B5EF4-FFF2-40B4-BE49-F238E27FC236}">
                <a16:creationId xmlns:a16="http://schemas.microsoft.com/office/drawing/2014/main" id="{BF48BFC5-1D53-4806-E682-34884E1EBC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49775" y="1958838"/>
            <a:ext cx="517072" cy="51233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75202D8-64D4-2E41-3699-BD4877F8EEAA}"/>
              </a:ext>
            </a:extLst>
          </p:cNvPr>
          <p:cNvSpPr txBox="1"/>
          <p:nvPr/>
        </p:nvSpPr>
        <p:spPr>
          <a:xfrm>
            <a:off x="8925595" y="1176846"/>
            <a:ext cx="1388052" cy="995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867" b="0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29</a:t>
            </a:r>
            <a:endParaRPr kumimoji="0" lang="es-ES" sz="5867" b="0" i="0" u="none" strike="noStrike" kern="1200" cap="none" spc="0" normalizeH="0" baseline="0" noProof="0">
              <a:ln>
                <a:noFill/>
              </a:ln>
              <a:solidFill>
                <a:srgbClr val="F88D2A"/>
              </a:solidFill>
              <a:effectLst/>
              <a:uLnTx/>
              <a:uFillTx/>
              <a:latin typeface="Montserrat SemiBold"/>
              <a:ea typeface="Calibri"/>
              <a:cs typeface="Calibri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0FD9FBB-10A7-EBA7-114A-46DF6A96EA47}"/>
              </a:ext>
            </a:extLst>
          </p:cNvPr>
          <p:cNvSpPr txBox="1"/>
          <p:nvPr/>
        </p:nvSpPr>
        <p:spPr>
          <a:xfrm>
            <a:off x="8925595" y="2024489"/>
            <a:ext cx="2743200" cy="5025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lt"/>
                <a:cs typeface="Calibri" panose="020F0502020204030204"/>
              </a:rPr>
              <a:t>Países históricamente
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B1A6FEA-9DE6-4E06-CC80-599DBE9C856C}"/>
              </a:ext>
            </a:extLst>
          </p:cNvPr>
          <p:cNvSpPr txBox="1"/>
          <p:nvPr/>
        </p:nvSpPr>
        <p:spPr>
          <a:xfrm>
            <a:off x="8925596" y="2451318"/>
            <a:ext cx="2461299" cy="995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867" b="0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Calibri"/>
                <a:cs typeface="Calibri"/>
              </a:rPr>
              <a:t>1,000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82046F1-DC84-A38C-CF6E-919492B77FCC}"/>
              </a:ext>
            </a:extLst>
          </p:cNvPr>
          <p:cNvSpPr txBox="1"/>
          <p:nvPr/>
        </p:nvSpPr>
        <p:spPr>
          <a:xfrm>
            <a:off x="8964284" y="3344899"/>
            <a:ext cx="1885950" cy="2974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lt"/>
                <a:cs typeface="Calibri" panose="020F0502020204030204"/>
              </a:rPr>
              <a:t>Organizaciones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5424C36-62BA-08C4-E193-ED73D8F86F0A}"/>
              </a:ext>
            </a:extLst>
          </p:cNvPr>
          <p:cNvSpPr/>
          <p:nvPr/>
        </p:nvSpPr>
        <p:spPr>
          <a:xfrm>
            <a:off x="8834578" y="2424857"/>
            <a:ext cx="2413961" cy="2646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n 48" descr="Icono&#10;&#10;Descripción generada automáticamente">
            <a:extLst>
              <a:ext uri="{FF2B5EF4-FFF2-40B4-BE49-F238E27FC236}">
                <a16:creationId xmlns:a16="http://schemas.microsoft.com/office/drawing/2014/main" id="{B01D8BD6-CA1E-3092-D7D7-DAB6E052CC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70647" y="1449204"/>
            <a:ext cx="179718" cy="183311"/>
          </a:xfrm>
          <a:prstGeom prst="rect">
            <a:avLst/>
          </a:prstGeom>
        </p:spPr>
      </p:pic>
      <p:pic>
        <p:nvPicPr>
          <p:cNvPr id="49" name="Imagen 51">
            <a:extLst>
              <a:ext uri="{FF2B5EF4-FFF2-40B4-BE49-F238E27FC236}">
                <a16:creationId xmlns:a16="http://schemas.microsoft.com/office/drawing/2014/main" id="{15DEB044-2A1B-B33C-2E72-0C82D89B00A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70090" y="2013765"/>
            <a:ext cx="183312" cy="183312"/>
          </a:xfrm>
          <a:prstGeom prst="rect">
            <a:avLst/>
          </a:prstGeom>
        </p:spPr>
      </p:pic>
      <p:pic>
        <p:nvPicPr>
          <p:cNvPr id="52" name="Imagen 52" descr="Icono&#10;&#10;Descripción generada automáticamente">
            <a:extLst>
              <a:ext uri="{FF2B5EF4-FFF2-40B4-BE49-F238E27FC236}">
                <a16:creationId xmlns:a16="http://schemas.microsoft.com/office/drawing/2014/main" id="{F592C61E-0CA9-7F54-85E8-ABC90EFC17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80113" y="3289040"/>
            <a:ext cx="183312" cy="179717"/>
          </a:xfrm>
          <a:prstGeom prst="rect">
            <a:avLst/>
          </a:prstGeom>
        </p:spPr>
      </p:pic>
      <p:pic>
        <p:nvPicPr>
          <p:cNvPr id="53" name="Imagen 53" descr="Icono&#10;&#10;Descripción generada automáticamente">
            <a:extLst>
              <a:ext uri="{FF2B5EF4-FFF2-40B4-BE49-F238E27FC236}">
                <a16:creationId xmlns:a16="http://schemas.microsoft.com/office/drawing/2014/main" id="{DE6F1685-1C0A-C497-2A34-844DA9FF65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90896" y="4018691"/>
            <a:ext cx="183312" cy="179717"/>
          </a:xfrm>
          <a:prstGeom prst="rect">
            <a:avLst/>
          </a:prstGeom>
        </p:spPr>
      </p:pic>
      <p:pic>
        <p:nvPicPr>
          <p:cNvPr id="54" name="Imagen 54" descr="Icono&#10;&#10;Descripción generada automáticamente">
            <a:extLst>
              <a:ext uri="{FF2B5EF4-FFF2-40B4-BE49-F238E27FC236}">
                <a16:creationId xmlns:a16="http://schemas.microsoft.com/office/drawing/2014/main" id="{3CBA45D9-B9C8-E2D3-8D74-5D0C718FD0E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590896" y="4381720"/>
            <a:ext cx="183312" cy="179717"/>
          </a:xfrm>
          <a:prstGeom prst="rect">
            <a:avLst/>
          </a:prstGeom>
        </p:spPr>
      </p:pic>
      <p:pic>
        <p:nvPicPr>
          <p:cNvPr id="55" name="Imagen 55" descr="Icono&#10;&#10;Descripción generada automáticamente">
            <a:extLst>
              <a:ext uri="{FF2B5EF4-FFF2-40B4-BE49-F238E27FC236}">
                <a16:creationId xmlns:a16="http://schemas.microsoft.com/office/drawing/2014/main" id="{E7122FCB-4C70-588F-745F-AC52FECCE33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05273" y="5664809"/>
            <a:ext cx="183312" cy="179717"/>
          </a:xfrm>
          <a:prstGeom prst="rect">
            <a:avLst/>
          </a:prstGeom>
        </p:spPr>
      </p:pic>
      <p:pic>
        <p:nvPicPr>
          <p:cNvPr id="56" name="Imagen 56">
            <a:extLst>
              <a:ext uri="{FF2B5EF4-FFF2-40B4-BE49-F238E27FC236}">
                <a16:creationId xmlns:a16="http://schemas.microsoft.com/office/drawing/2014/main" id="{83056969-2EB0-3789-87D9-AF0E167E021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601678" y="5844526"/>
            <a:ext cx="183312" cy="179717"/>
          </a:xfrm>
          <a:prstGeom prst="rect">
            <a:avLst/>
          </a:prstGeom>
        </p:spPr>
      </p:pic>
      <p:pic>
        <p:nvPicPr>
          <p:cNvPr id="57" name="Imagen 57" descr="Icono&#10;&#10;Descripción generada automáticamente">
            <a:extLst>
              <a:ext uri="{FF2B5EF4-FFF2-40B4-BE49-F238E27FC236}">
                <a16:creationId xmlns:a16="http://schemas.microsoft.com/office/drawing/2014/main" id="{C172F4DF-C6DE-8B50-3A3B-EB5804F676F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37660" y="1056410"/>
            <a:ext cx="519546" cy="510887"/>
          </a:xfrm>
          <a:prstGeom prst="rect">
            <a:avLst/>
          </a:prstGeom>
        </p:spPr>
      </p:pic>
      <p:pic>
        <p:nvPicPr>
          <p:cNvPr id="58" name="Imagen 58">
            <a:extLst>
              <a:ext uri="{FF2B5EF4-FFF2-40B4-BE49-F238E27FC236}">
                <a16:creationId xmlns:a16="http://schemas.microsoft.com/office/drawing/2014/main" id="{C5E7E6BD-998E-FD41-EEEA-6616F620246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10170" y="1086716"/>
            <a:ext cx="519546" cy="510887"/>
          </a:xfrm>
          <a:prstGeom prst="rect">
            <a:avLst/>
          </a:prstGeom>
        </p:spPr>
      </p:pic>
      <p:pic>
        <p:nvPicPr>
          <p:cNvPr id="59" name="Imagen 59" descr="Icono&#10;&#10;Descripción generada automáticamente">
            <a:extLst>
              <a:ext uri="{FF2B5EF4-FFF2-40B4-BE49-F238E27FC236}">
                <a16:creationId xmlns:a16="http://schemas.microsoft.com/office/drawing/2014/main" id="{D2E0B1F5-48C0-056F-6E9F-83B591CCDAF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06512" y="1311853"/>
            <a:ext cx="519546" cy="510887"/>
          </a:xfrm>
          <a:prstGeom prst="rect">
            <a:avLst/>
          </a:prstGeom>
        </p:spPr>
      </p:pic>
      <p:pic>
        <p:nvPicPr>
          <p:cNvPr id="60" name="Imagen 60" descr="Icono&#10;&#10;Descripción generada automáticamente">
            <a:extLst>
              <a:ext uri="{FF2B5EF4-FFF2-40B4-BE49-F238E27FC236}">
                <a16:creationId xmlns:a16="http://schemas.microsoft.com/office/drawing/2014/main" id="{E81ADA73-989F-673C-DB78-C50335238F6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23410" y="1524001"/>
            <a:ext cx="519546" cy="510887"/>
          </a:xfrm>
          <a:prstGeom prst="rect">
            <a:avLst/>
          </a:prstGeom>
        </p:spPr>
      </p:pic>
      <p:pic>
        <p:nvPicPr>
          <p:cNvPr id="61" name="Imagen 61" descr="Icono&#10;&#10;Descripción generada automáticamente">
            <a:extLst>
              <a:ext uri="{FF2B5EF4-FFF2-40B4-BE49-F238E27FC236}">
                <a16:creationId xmlns:a16="http://schemas.microsoft.com/office/drawing/2014/main" id="{8E44F340-4C5D-1474-B8F8-2B020E142BA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26014" y="897023"/>
            <a:ext cx="519546" cy="510887"/>
          </a:xfrm>
          <a:prstGeom prst="rect">
            <a:avLst/>
          </a:prstGeom>
        </p:spPr>
      </p:pic>
      <p:pic>
        <p:nvPicPr>
          <p:cNvPr id="62" name="Imagen 62" descr="Icono&#10;&#10;Descripción generada automáticamente">
            <a:extLst>
              <a:ext uri="{FF2B5EF4-FFF2-40B4-BE49-F238E27FC236}">
                <a16:creationId xmlns:a16="http://schemas.microsoft.com/office/drawing/2014/main" id="{04D09355-2A25-28F5-DECC-1CD29A86276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957206" y="1714501"/>
            <a:ext cx="519546" cy="510887"/>
          </a:xfrm>
          <a:prstGeom prst="rect">
            <a:avLst/>
          </a:prstGeom>
        </p:spPr>
      </p:pic>
      <p:pic>
        <p:nvPicPr>
          <p:cNvPr id="63" name="Imagen 63">
            <a:extLst>
              <a:ext uri="{FF2B5EF4-FFF2-40B4-BE49-F238E27FC236}">
                <a16:creationId xmlns:a16="http://schemas.microsoft.com/office/drawing/2014/main" id="{31B979AA-5A8A-F759-FFA3-4B1800DFE29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216978" y="1801092"/>
            <a:ext cx="519546" cy="510887"/>
          </a:xfrm>
          <a:prstGeom prst="rect">
            <a:avLst/>
          </a:prstGeom>
        </p:spPr>
      </p:pic>
      <p:pic>
        <p:nvPicPr>
          <p:cNvPr id="2" name="Imagen 26" descr="Imagen que contiene Icono&#10;&#10;Descripción generada automáticamente">
            <a:extLst>
              <a:ext uri="{FF2B5EF4-FFF2-40B4-BE49-F238E27FC236}">
                <a16:creationId xmlns:a16="http://schemas.microsoft.com/office/drawing/2014/main" id="{33989313-FC93-2FA9-EA8E-24D1B93ACC4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77842" y="2371483"/>
            <a:ext cx="183312" cy="183312"/>
          </a:xfrm>
          <a:prstGeom prst="rect">
            <a:avLst/>
          </a:prstGeom>
        </p:spPr>
      </p:pic>
      <p:pic>
        <p:nvPicPr>
          <p:cNvPr id="27" name="Imagen 63" descr="Imagen que contiene Icono&#10;&#10;Descripción generada automáticamente">
            <a:extLst>
              <a:ext uri="{FF2B5EF4-FFF2-40B4-BE49-F238E27FC236}">
                <a16:creationId xmlns:a16="http://schemas.microsoft.com/office/drawing/2014/main" id="{9BBB96CB-1296-DE9C-3CBE-605B2307CB5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208102" y="3939850"/>
            <a:ext cx="510703" cy="510703"/>
          </a:xfrm>
          <a:prstGeom prst="rect">
            <a:avLst/>
          </a:prstGeom>
        </p:spPr>
      </p:pic>
      <p:sp>
        <p:nvSpPr>
          <p:cNvPr id="64" name="Rectángulo 50">
            <a:extLst>
              <a:ext uri="{FF2B5EF4-FFF2-40B4-BE49-F238E27FC236}">
                <a16:creationId xmlns:a16="http://schemas.microsoft.com/office/drawing/2014/main" id="{D316E4AA-AA7F-0606-8C8F-FF6F0F5DD4B7}"/>
              </a:ext>
            </a:extLst>
          </p:cNvPr>
          <p:cNvSpPr/>
          <p:nvPr/>
        </p:nvSpPr>
        <p:spPr>
          <a:xfrm>
            <a:off x="8834578" y="3741562"/>
            <a:ext cx="2413961" cy="2646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uadroTexto 44">
            <a:extLst>
              <a:ext uri="{FF2B5EF4-FFF2-40B4-BE49-F238E27FC236}">
                <a16:creationId xmlns:a16="http://schemas.microsoft.com/office/drawing/2014/main" id="{3794BA4E-5EF1-14D6-7320-3606D75F7E5E}"/>
              </a:ext>
            </a:extLst>
          </p:cNvPr>
          <p:cNvSpPr txBox="1"/>
          <p:nvPr/>
        </p:nvSpPr>
        <p:spPr>
          <a:xfrm>
            <a:off x="8975302" y="3735629"/>
            <a:ext cx="2273237" cy="995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867" b="0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4.5M </a:t>
            </a:r>
            <a:endParaRPr kumimoji="0" lang="es-ES" sz="5867" b="0" i="0" u="none" strike="noStrike" kern="1200" cap="none" spc="0" normalizeH="0" baseline="0" noProof="0">
              <a:ln>
                <a:noFill/>
              </a:ln>
              <a:solidFill>
                <a:srgbClr val="F88D2A"/>
              </a:solidFill>
              <a:effectLst/>
              <a:uLnTx/>
              <a:uFillTx/>
              <a:latin typeface="Montserrat SemiBold"/>
              <a:ea typeface="Calibri"/>
              <a:cs typeface="Calibri"/>
            </a:endParaRPr>
          </a:p>
        </p:txBody>
      </p:sp>
      <p:sp>
        <p:nvSpPr>
          <p:cNvPr id="66" name="CuadroTexto 49">
            <a:extLst>
              <a:ext uri="{FF2B5EF4-FFF2-40B4-BE49-F238E27FC236}">
                <a16:creationId xmlns:a16="http://schemas.microsoft.com/office/drawing/2014/main" id="{B603C306-58E0-2EFF-4A96-408212526B1E}"/>
              </a:ext>
            </a:extLst>
          </p:cNvPr>
          <p:cNvSpPr txBox="1"/>
          <p:nvPr/>
        </p:nvSpPr>
        <p:spPr>
          <a:xfrm>
            <a:off x="8925595" y="4620707"/>
            <a:ext cx="2411593" cy="5025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lt"/>
                <a:cs typeface="Calibri" panose="020F0502020204030204"/>
              </a:rPr>
              <a:t>Personas impactadas
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Picture 2" descr="4x4 Round Barbados Flag Sticker Vinyl Vehicle Decal Travel image 1">
            <a:extLst>
              <a:ext uri="{FF2B5EF4-FFF2-40B4-BE49-F238E27FC236}">
                <a16:creationId xmlns:a16="http://schemas.microsoft.com/office/drawing/2014/main" id="{CFAE3352-1B53-4B5D-B75D-EA08C41AA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11034" r="5485" b="14554"/>
          <a:stretch/>
        </p:blipFill>
        <p:spPr bwMode="auto">
          <a:xfrm>
            <a:off x="5569077" y="1847566"/>
            <a:ext cx="186025" cy="155696"/>
          </a:xfrm>
          <a:prstGeom prst="ellipse">
            <a:avLst/>
          </a:prstGeom>
          <a:ln w="63500" cap="rnd">
            <a:solidFill>
              <a:srgbClr val="0D213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ángulo 50">
            <a:extLst>
              <a:ext uri="{FF2B5EF4-FFF2-40B4-BE49-F238E27FC236}">
                <a16:creationId xmlns:a16="http://schemas.microsoft.com/office/drawing/2014/main" id="{B3F332FE-E415-48B0-B6A6-7F168802A94D}"/>
              </a:ext>
            </a:extLst>
          </p:cNvPr>
          <p:cNvSpPr/>
          <p:nvPr/>
        </p:nvSpPr>
        <p:spPr>
          <a:xfrm>
            <a:off x="8834578" y="5078403"/>
            <a:ext cx="2413961" cy="2646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ABC719-8DEF-41AB-A726-5470F9F941AF}"/>
              </a:ext>
            </a:extLst>
          </p:cNvPr>
          <p:cNvSpPr txBox="1"/>
          <p:nvPr/>
        </p:nvSpPr>
        <p:spPr>
          <a:xfrm>
            <a:off x="8992486" y="5113555"/>
            <a:ext cx="630981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867" b="0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373</a:t>
            </a:r>
            <a:r>
              <a:rPr kumimoji="0" lang="es-ES" sz="1067" b="0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 </a:t>
            </a:r>
            <a:endParaRPr kumimoji="0" lang="es-ES" sz="1067" b="0" i="0" u="none" strike="noStrike" kern="1200" cap="none" spc="0" normalizeH="0" baseline="0" noProof="0">
              <a:ln>
                <a:noFill/>
              </a:ln>
              <a:solidFill>
                <a:srgbClr val="F88D2A"/>
              </a:solidFill>
              <a:effectLst/>
              <a:uLnTx/>
              <a:uFillTx/>
              <a:latin typeface="Montserrat SemiBold"/>
              <a:ea typeface="Calibri"/>
              <a:cs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0D54292-A74B-4FF3-AD30-376930743737}"/>
              </a:ext>
            </a:extLst>
          </p:cNvPr>
          <p:cNvSpPr txBox="1"/>
          <p:nvPr/>
        </p:nvSpPr>
        <p:spPr>
          <a:xfrm>
            <a:off x="8992486" y="5961866"/>
            <a:ext cx="7824716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lt"/>
                <a:cs typeface="Calibri" panose="020F0502020204030204"/>
              </a:rPr>
              <a:t>Centros POETA 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lt"/>
                <a:cs typeface="Calibri" panose="020F0502020204030204"/>
              </a:rPr>
              <a:t>Laboratorios DIA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0ED6955-3C19-40FB-6738-4977C3B267C3}"/>
              </a:ext>
            </a:extLst>
          </p:cNvPr>
          <p:cNvSpPr/>
          <p:nvPr/>
        </p:nvSpPr>
        <p:spPr>
          <a:xfrm>
            <a:off x="5601030" y="2566602"/>
            <a:ext cx="144176" cy="144855"/>
          </a:xfrm>
          <a:prstGeom prst="ellipse">
            <a:avLst/>
          </a:prstGeom>
          <a:blipFill dpi="0" rotWithShape="1">
            <a:blip r:embed="rId34">
              <a:extLs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DCFC786-317F-8CF0-BBAB-3B8171B65DA2}"/>
              </a:ext>
            </a:extLst>
          </p:cNvPr>
          <p:cNvSpPr/>
          <p:nvPr/>
        </p:nvSpPr>
        <p:spPr>
          <a:xfrm>
            <a:off x="2176525" y="219415"/>
            <a:ext cx="476868" cy="380972"/>
          </a:xfrm>
          <a:prstGeom prst="ellipse">
            <a:avLst/>
          </a:prstGeom>
          <a:blipFill dpi="0" rotWithShape="1">
            <a:blip r:embed="rId34">
              <a:extLs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C9B504D0-8156-B16A-4E68-5FC2C531CC0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59" y="338260"/>
            <a:ext cx="1614054" cy="4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7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4980" y="-37392"/>
            <a:ext cx="12187020" cy="20327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578" y="632486"/>
            <a:ext cx="121923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Alianzas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Estratégicas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5E89F-F80B-C536-0737-20448AB5C8C2}"/>
              </a:ext>
            </a:extLst>
          </p:cNvPr>
          <p:cNvSpPr/>
          <p:nvPr/>
        </p:nvSpPr>
        <p:spPr>
          <a:xfrm>
            <a:off x="0" y="6772276"/>
            <a:ext cx="12192000" cy="114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F94CD5F-7278-E296-72BD-241529B46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107417" y="2262276"/>
            <a:ext cx="1703223" cy="46554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3BA0C1A-C28F-D46E-B4C5-DF1D273F7D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6288" b="29132"/>
          <a:stretch/>
        </p:blipFill>
        <p:spPr>
          <a:xfrm>
            <a:off x="5982912" y="2112383"/>
            <a:ext cx="2035638" cy="72635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169537A-10B5-D04A-D494-497BE6C6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25" y="2181391"/>
            <a:ext cx="1641425" cy="6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4A53D2-26B7-BED7-0506-07510F9BAE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309774" y="3674431"/>
            <a:ext cx="839478" cy="636603"/>
          </a:xfrm>
          <a:prstGeom prst="rect">
            <a:avLst/>
          </a:prstGeom>
        </p:spPr>
      </p:pic>
      <p:pic>
        <p:nvPicPr>
          <p:cNvPr id="16" name="Picture 4" descr="See the source image">
            <a:extLst>
              <a:ext uri="{FF2B5EF4-FFF2-40B4-BE49-F238E27FC236}">
                <a16:creationId xmlns:a16="http://schemas.microsoft.com/office/drawing/2014/main" id="{25086595-2645-1E7B-B58E-7A09DB82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26" y="3067650"/>
            <a:ext cx="1602287" cy="18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D7BEC1-24BD-AD15-9D08-55BB96F23E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042222" y="2979774"/>
            <a:ext cx="2081561" cy="360803"/>
          </a:xfrm>
          <a:prstGeom prst="rect">
            <a:avLst/>
          </a:prstGeom>
        </p:spPr>
      </p:pic>
      <p:pic>
        <p:nvPicPr>
          <p:cNvPr id="18" name="Picture 6" descr="See the source image">
            <a:extLst>
              <a:ext uri="{FF2B5EF4-FFF2-40B4-BE49-F238E27FC236}">
                <a16:creationId xmlns:a16="http://schemas.microsoft.com/office/drawing/2014/main" id="{088C9374-5F0F-F897-8F53-93FDA22B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718" y="3017751"/>
            <a:ext cx="1299387" cy="37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4962AD-BE7D-6693-58F1-4649ABA16C3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3" r="61610" b="37202"/>
          <a:stretch/>
        </p:blipFill>
        <p:spPr>
          <a:xfrm>
            <a:off x="5846851" y="3625863"/>
            <a:ext cx="1262391" cy="6503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D53FF6-68AE-9DB7-A696-B2EB623FE6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6650" y="4612275"/>
            <a:ext cx="2429415" cy="489191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2F074A3F-5A9F-2168-0464-3719215748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456749" y="3595243"/>
            <a:ext cx="947292" cy="61573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2B83BB-C14E-A055-7AC9-FE27CADE1948}"/>
              </a:ext>
            </a:extLst>
          </p:cNvPr>
          <p:cNvCxnSpPr>
            <a:cxnSpLocks/>
          </p:cNvCxnSpPr>
          <p:nvPr/>
        </p:nvCxnSpPr>
        <p:spPr>
          <a:xfrm>
            <a:off x="5853837" y="2223774"/>
            <a:ext cx="0" cy="4257803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86A339-B7E2-24EB-C71F-063BC0AEEA10}"/>
              </a:ext>
            </a:extLst>
          </p:cNvPr>
          <p:cNvSpPr/>
          <p:nvPr/>
        </p:nvSpPr>
        <p:spPr>
          <a:xfrm>
            <a:off x="5877110" y="1435189"/>
            <a:ext cx="6246673" cy="4610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2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SECTOR PRIVADO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1E5857-FBAF-710C-0E5A-DFE0997ECB11}"/>
              </a:ext>
            </a:extLst>
          </p:cNvPr>
          <p:cNvSpPr/>
          <p:nvPr/>
        </p:nvSpPr>
        <p:spPr>
          <a:xfrm>
            <a:off x="12881" y="1433233"/>
            <a:ext cx="5817613" cy="4610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SECTOR PÚBLICO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+mn-ea"/>
              <a:cs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0105" y="293270"/>
            <a:ext cx="1453896" cy="402182"/>
          </a:xfrm>
          <a:prstGeom prst="rect">
            <a:avLst/>
          </a:prstGeom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25A941B5-E814-617F-2B71-929AC6781C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9671456" y="3432820"/>
            <a:ext cx="1000541" cy="1082404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0248E350-FE7B-9ED8-C87F-23CD797221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5988586" y="4390118"/>
            <a:ext cx="2131285" cy="1000915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3E7CFA0-E67D-3558-7649-617ECD2245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5987362" y="5158078"/>
            <a:ext cx="1729178" cy="665357"/>
          </a:xfrm>
          <a:prstGeom prst="rect">
            <a:avLst/>
          </a:prstGeom>
        </p:spPr>
      </p:pic>
      <p:pic>
        <p:nvPicPr>
          <p:cNvPr id="44" name="Picture 4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0EAD257-7FDB-AD11-E6F4-43408E41765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9403977" y="5222245"/>
            <a:ext cx="1679025" cy="383836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61F94E7E-A290-9C1B-DD66-6278F987711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837473B0-CC2E-450A-ABE3-18F120FF3D39}">
                <a1611:picAttrSrcUrl xmlns:a1611="http://schemas.microsoft.com/office/drawing/2016/11/main" r:id="rId29"/>
              </a:ext>
            </a:extLst>
          </a:blip>
          <a:srcRect r="49086"/>
          <a:stretch/>
        </p:blipFill>
        <p:spPr>
          <a:xfrm>
            <a:off x="6050123" y="5917759"/>
            <a:ext cx="1510410" cy="516185"/>
          </a:xfrm>
          <a:prstGeom prst="rect">
            <a:avLst/>
          </a:prstGeom>
        </p:spPr>
      </p:pic>
      <p:pic>
        <p:nvPicPr>
          <p:cNvPr id="55" name="Picture 2" descr="See the source image">
            <a:extLst>
              <a:ext uri="{FF2B5EF4-FFF2-40B4-BE49-F238E27FC236}">
                <a16:creationId xmlns:a16="http://schemas.microsoft.com/office/drawing/2014/main" id="{DCC46900-118E-57E6-BEA0-9006E909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2" b="28962"/>
          <a:stretch/>
        </p:blipFill>
        <p:spPr bwMode="auto">
          <a:xfrm>
            <a:off x="7560124" y="5861833"/>
            <a:ext cx="2066120" cy="61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4827204-A984-EB2D-3B05-5C728880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095" y="3604443"/>
            <a:ext cx="1299388" cy="58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square with white letters on it&#10;&#10;Description automatically generated">
            <a:extLst>
              <a:ext uri="{FF2B5EF4-FFF2-40B4-BE49-F238E27FC236}">
                <a16:creationId xmlns:a16="http://schemas.microsoft.com/office/drawing/2014/main" id="{E53E98C7-0059-249A-53F6-48563A52A88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9789050" y="5757997"/>
            <a:ext cx="726420" cy="72642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CE45BA9-02DA-B4AC-8F7B-FC0D8489708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10579793" y="4373935"/>
            <a:ext cx="1643789" cy="1096202"/>
          </a:xfrm>
          <a:prstGeom prst="rect">
            <a:avLst/>
          </a:prstGeom>
        </p:spPr>
      </p:pic>
      <p:pic>
        <p:nvPicPr>
          <p:cNvPr id="1026" name="Picture 2" descr="Klimber">
            <a:extLst>
              <a:ext uri="{FF2B5EF4-FFF2-40B4-BE49-F238E27FC236}">
                <a16:creationId xmlns:a16="http://schemas.microsoft.com/office/drawing/2014/main" id="{285F07C9-2015-3227-4318-888AD2861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538" y="5269416"/>
            <a:ext cx="1441076" cy="34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4BAAE2F6-8CB6-462A-D88C-A4D52E43369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10798095" y="5917759"/>
            <a:ext cx="1056589" cy="3720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9DA61B6-F203-F71A-9391-B863DA25A6A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7758" y="2149772"/>
            <a:ext cx="5785068" cy="44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9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139"/>
            <a:ext cx="12192000" cy="3682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4318758" y="-4258975"/>
            <a:ext cx="3582466" cy="1221998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176837" y="1235771"/>
            <a:ext cx="5688249" cy="177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Cómo lo hacemos: 
</a:t>
            </a:r>
            <a:r>
              <a:rPr kumimoji="0" lang="es-CR" sz="3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Fortalecimiento de los socios locales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5879075" y="690803"/>
            <a:ext cx="5670424" cy="278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9" marR="0" lvl="0" indent="0" algn="l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CR" sz="1867" b="1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SemiBold" panose="02000505000000020004" pitchFamily="2" charset="77"/>
              <a:ea typeface="+mn-ea"/>
              <a:cs typeface="+mn-cs"/>
            </a:endParaRPr>
          </a:p>
          <a:p>
            <a:pPr marL="231787" marR="0" lvl="0" indent="-152408" algn="l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867" b="1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Alianzas con organizaciones de la Sociedad Civil. </a:t>
            </a:r>
          </a:p>
          <a:p>
            <a:pPr marL="231787" marR="0" lvl="0" indent="-152408" algn="l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867" b="1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Cinco estrategias básicas: capacitación integral, comunicaciones, oportunidades económicas, M&amp;E, sostenibilidad.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6772276"/>
            <a:ext cx="12192000" cy="114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45" y="293270"/>
            <a:ext cx="1453356" cy="402032"/>
          </a:xfrm>
          <a:prstGeom prst="rect">
            <a:avLst/>
          </a:prstGeom>
        </p:spPr>
      </p:pic>
      <p:pic>
        <p:nvPicPr>
          <p:cNvPr id="2" name="object 7">
            <a:extLst>
              <a:ext uri="{FF2B5EF4-FFF2-40B4-BE49-F238E27FC236}">
                <a16:creationId xmlns:a16="http://schemas.microsoft.com/office/drawing/2014/main" id="{3B1F4FA0-932D-82AB-5E2F-C82B2E0B74B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66234" y="3734222"/>
            <a:ext cx="5031252" cy="2927469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A33EC9-3A6A-A55D-680F-DC0BF4E1C5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16491"/>
          <a:stretch/>
        </p:blipFill>
        <p:spPr>
          <a:xfrm>
            <a:off x="325425" y="3761713"/>
            <a:ext cx="5990971" cy="284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40586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4059714" y="-4073645"/>
            <a:ext cx="4044594" cy="1221998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1677886" y="1992252"/>
            <a:ext cx="3395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s-CR" sz="4400" b="1">
                <a:solidFill>
                  <a:srgbClr val="1B3668"/>
                </a:solidFill>
                <a:latin typeface="Montserrat SemiBold" panose="02000505000000020004" pitchFamily="2" charset="77"/>
              </a:rPr>
              <a:t>Programas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5691123" y="1498205"/>
            <a:ext cx="5858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609630">
              <a:buFont typeface="Arial" panose="020B0604020202020204" pitchFamily="34" charset="0"/>
              <a:buChar char="•"/>
            </a:pPr>
            <a:r>
              <a:rPr lang="es-CR" sz="2000" b="1">
                <a:solidFill>
                  <a:srgbClr val="1B3668"/>
                </a:solidFill>
                <a:latin typeface="Montserrat SemiBold" panose="02000505000000020004" pitchFamily="2" charset="77"/>
              </a:rPr>
              <a:t>Proporcionar habilidades </a:t>
            </a:r>
          </a:p>
          <a:p>
            <a:pPr defTabSz="609630"/>
            <a:endParaRPr lang="es-CR" sz="2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342917" indent="-342917" defTabSz="609630">
              <a:buFont typeface="Arial" panose="020B0604020202020204" pitchFamily="34" charset="0"/>
              <a:buChar char="•"/>
            </a:pPr>
            <a:r>
              <a:rPr lang="es-CR" sz="2000" b="1">
                <a:solidFill>
                  <a:srgbClr val="1B3668"/>
                </a:solidFill>
                <a:latin typeface="Montserrat SemiBold" panose="02000505000000020004" pitchFamily="2" charset="77"/>
              </a:rPr>
              <a:t>Ayudar a las personas a conseguir empleos y expandir sus microempresas.</a:t>
            </a:r>
          </a:p>
          <a:p>
            <a:pPr marL="342917" indent="-342917" defTabSz="609630">
              <a:buFont typeface="Arial" panose="020B0604020202020204" pitchFamily="34" charset="0"/>
              <a:buChar char="•"/>
            </a:pPr>
            <a:endParaRPr lang="es-CR" sz="2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342917" indent="-342917" defTabSz="609630">
              <a:buFont typeface="Arial" panose="020B0604020202020204" pitchFamily="34" charset="0"/>
              <a:buChar char="•"/>
            </a:pPr>
            <a:r>
              <a:rPr lang="es-CR" sz="2000" b="1">
                <a:solidFill>
                  <a:srgbClr val="1B3668"/>
                </a:solidFill>
                <a:latin typeface="Montserrat SemiBold" panose="02000505000000020004" pitchFamily="2" charset="77"/>
              </a:rPr>
              <a:t>Promover la innovación en las pequeñas empresas y los gobiernos.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6772276"/>
            <a:ext cx="12192000" cy="114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5" y="293270"/>
            <a:ext cx="1453356" cy="40203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F2CD0FF-0FBA-C0C3-BFE0-16F8F47E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002" y="4820278"/>
            <a:ext cx="3718409" cy="964218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46F1F18-F633-925A-1496-541D2D57C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244" y="4386066"/>
            <a:ext cx="3292183" cy="1624574"/>
          </a:xfrm>
          <a:prstGeom prst="rect">
            <a:avLst/>
          </a:prstGeom>
        </p:spPr>
      </p:pic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21872220-C7F3-8D69-CA09-2D5A93B67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118" y="2083084"/>
            <a:ext cx="587778" cy="5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71517" y="2113847"/>
            <a:ext cx="2747065" cy="2747052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  <a:ln w="57150">
              <a:solidFill>
                <a:srgbClr val="F09707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737410" y="2113848"/>
            <a:ext cx="2717182" cy="2748597"/>
            <a:chOff x="9779919" y="82059"/>
            <a:chExt cx="8187197" cy="8269226"/>
          </a:xfrm>
        </p:grpSpPr>
        <p:sp>
          <p:nvSpPr>
            <p:cNvPr id="6" name="Freeform 6"/>
            <p:cNvSpPr/>
            <p:nvPr/>
          </p:nvSpPr>
          <p:spPr>
            <a:xfrm>
              <a:off x="9779919" y="82059"/>
              <a:ext cx="8187197" cy="8269226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7703" b="-22443"/>
              </a:stretch>
            </a:blipFill>
            <a:ln w="76200">
              <a:solidFill>
                <a:srgbClr val="F09707"/>
              </a:solidFill>
            </a:ln>
          </p:spPr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B8E9516-DD58-0EFA-7CB5-E0CB18E47541}"/>
              </a:ext>
            </a:extLst>
          </p:cNvPr>
          <p:cNvSpPr/>
          <p:nvPr/>
        </p:nvSpPr>
        <p:spPr>
          <a:xfrm>
            <a:off x="602996" y="5133267"/>
            <a:ext cx="308233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Género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BF3F0-30D7-99BC-DA84-C67E04D24610}"/>
              </a:ext>
            </a:extLst>
          </p:cNvPr>
          <p:cNvSpPr/>
          <p:nvPr/>
        </p:nvSpPr>
        <p:spPr>
          <a:xfrm>
            <a:off x="4645125" y="5133267"/>
            <a:ext cx="2901756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Emprendimiento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+mn-ea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1B8C6-679A-3F35-15C4-6924FE4BE9DF}"/>
              </a:ext>
            </a:extLst>
          </p:cNvPr>
          <p:cNvSpPr/>
          <p:nvPr/>
        </p:nvSpPr>
        <p:spPr>
          <a:xfrm>
            <a:off x="8271221" y="5133948"/>
            <a:ext cx="3363752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Adaptación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 al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riesgo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cambio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climático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 
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anose="02000505000000020004" pitchFamily="2" charset="77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089A7-6698-3924-7FAD-43BE19A8D5A5}"/>
              </a:ext>
            </a:extLst>
          </p:cNvPr>
          <p:cNvSpPr/>
          <p:nvPr/>
        </p:nvSpPr>
        <p:spPr>
          <a:xfrm>
            <a:off x="-44808" y="950441"/>
            <a:ext cx="12226424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Temas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transversales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88D2A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
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5AB58A2-9DBE-7DC4-A868-61AA1BE415A4}"/>
              </a:ext>
            </a:extLst>
          </p:cNvPr>
          <p:cNvGrpSpPr>
            <a:grpSpLocks noChangeAspect="1"/>
          </p:cNvGrpSpPr>
          <p:nvPr/>
        </p:nvGrpSpPr>
        <p:grpSpPr>
          <a:xfrm>
            <a:off x="8673422" y="2082620"/>
            <a:ext cx="2671599" cy="2671589"/>
            <a:chOff x="0" y="0"/>
            <a:chExt cx="6350000" cy="63499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2F2D57B-84EB-14EB-2732-40F2850E80F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  <a:ln w="76200">
              <a:solidFill>
                <a:srgbClr val="F88D2A"/>
              </a:solidFill>
            </a:ln>
          </p:spPr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_THEME_MODEL" val="{&quot;showLogo&quot;:true,&quot;logoScale&quot;:1,&quot;logoPosition&quot;:&quot;left&quot;,&quot;logoOffset&quot;:0,&quot;showMessage&quot;:true,&quot;showPageNum&quot;:true,&quot;logo&quot;:null,&quot;logo_dark&quot;:null,&quot;showFooterByDefault&quot;:null,&quot;footerMessage&quot;:&quot;©2022 Proprietary and Confidential. All Rights Reserved.&quot;,&quot;palette_name&quot;:&quot;custom&quot;,&quot;defaultSlideColor&quot;:&quot;theme&quot;,&quot;defaultBackgroundColor&quot;:&quot;background_light&quot;,&quot;styleFonts&quot;:1,&quot;styleFontWeight&quot;:&quot;heavy&quot;,&quot;styleElementStyle&quot;:&quot;filled&quot;,&quot;styleEffect&quot;:&quot;none&quot;,&quot;styleDesign&quot;:1,&quot;styleDecoration&quot;:&quot;none_center&quot;,&quot;styleHeaderAlignment&quot;:&quot;left&quot;,&quot;styleShape&quot;:&quot;circle&quot;,&quot;styleColor&quot;:&quot;slide&quot;,&quot;styleBackground&quot;:&quot;none&quot;,&quot;styleTitleFont&quot;:&quot;sourcesanspro&quot;,&quot;styleBodyFont&quot;:&quot;sourcesanspro&quot;,&quot;styleWeight&quot;:&quot;light&quot;,&quot;styleTitleSlide&quot;:&quot;bar_left&quot;,&quot;fontScale&quot;:1,&quot;iconStyle&quot;:&quot;chunky&quot;,&quot;cjkFont&quot;:&quot;jp&quot;,&quot;isRTL&quot;:false,&quot;colors&quot;:{&quot;accent1&quot;:&quot;#ed7d31&quot;,&quot;accent2&quot;:&quot;#a5a5a5&quot;,&quot;accent3&quot;:&quot;#ffc000&quot;,&quot;accent4&quot;:&quot;#5b9bd5&quot;,&quot;background_accent&quot;:&quot;#e7e6e6&quot;,&quot;background_dark&quot;:&quot;#000000&quot;,&quot;background_light&quot;:&quot;#ffffff&quot;,&quot;chart1&quot;:&quot;#4472c4&quot;,&quot;chart2&quot;:&quot;#ed7d31&quot;,&quot;chart3&quot;:&quot;#a5a5a5&quot;,&quot;chart4&quot;:&quot;#ffc000&quot;,&quot;primary_dark&quot;:&quot;#000000&quot;,&quot;primary_light&quot;:&quot;#ffffff&quot;,&quot;secondary_dark&quot;:&quot;#44546a&quot;,&quot;secondary_light&quot;:&quot;#e7e6e6&quot;,&quot;theme&quot;:&quot;#4472c4&quot;,&quot;chart5&quot;:&quot;#5b9bd5&quot;,&quot;accent5&quot;:&quot;#70ad47&quot;,&quot;chart6&quot;:&quot;#70ad47&quot;,&quot;positive&quot;:&quot;#54C351&quot;,&quot;negative&quot;:&quot;#E04C2B&quot;},&quot;fontHeaderFontId&quot;:&quot;montserrat&quot;,&quot;fontHeaderWeight&quot;:400,&quot;fontHeaderLetterSpacing&quot;:0,&quot;fontHeaderLineHeight&quot;:1.6,&quot;fontHeaderScaling&quot;:100,&quot;fontHeaderTextTransform&quot;:&quot;auto&quot;,&quot;fontTitleFontId&quot;:&quot;montserrat&quot;,&quot;fontTitleWeight&quot;:400,&quot;fontTitleLetterSpacing&quot;:0,&quot;fontTitleLineHeight&quot;:1.6,&quot;fontTitleScaling&quot;:100,&quot;fontTitleTextTransform&quot;:&quot;auto&quot;,&quot;fontBodyFontId&quot;:&quot;montserrat&quot;,&quot;fontBodyWeight&quot;:400,&quot;fontBodyLetterSpacing&quot;:0,&quot;fontBodyLineHeight&quot;:1.6,&quot;fontBodyScaling&quot;:100,&quot;fontBodyTextTransform&quot;:&quot;auto&quot;,&quot;lastThemeEditor&quot;:&quot;simple&quot;}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BC98887-55D7-41EA-B2DB-CA3CAA384D5A}">
  <we:reference id="wa200003964" version="1.0.0.0" store="en-US" storeType="OMEX"/>
  <we:alternateReferences>
    <we:reference id="wa200003964" version="1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63385F1351045BBBAF3830466981F" ma:contentTypeVersion="17" ma:contentTypeDescription="Create a new document." ma:contentTypeScope="" ma:versionID="beebbe9c8ca1a9d55bb67d8ab2ba811b">
  <xsd:schema xmlns:xsd="http://www.w3.org/2001/XMLSchema" xmlns:xs="http://www.w3.org/2001/XMLSchema" xmlns:p="http://schemas.microsoft.com/office/2006/metadata/properties" xmlns:ns2="b7a8c566-30de-454a-a86a-993d4bcf30c9" xmlns:ns3="d5d3e37c-f471-4fc2-8020-3fb8db97a514" targetNamespace="http://schemas.microsoft.com/office/2006/metadata/properties" ma:root="true" ma:fieldsID="4d79b5b5dd5cbd0a6fa41bbfc0ec1662" ns2:_="" ns3:_="">
    <xsd:import namespace="b7a8c566-30de-454a-a86a-993d4bcf30c9"/>
    <xsd:import namespace="d5d3e37c-f471-4fc2-8020-3fb8db97a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8c566-30de-454a-a86a-993d4bcf3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0cd3ca9-ced4-4363-96eb-2691de658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3e37c-f471-4fc2-8020-3fb8db97a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dd8d1-8586-4fb3-995a-bbf9ace3fbf4}" ma:internalName="TaxCatchAll" ma:showField="CatchAllData" ma:web="d5d3e37c-f471-4fc2-8020-3fb8db97a5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a8c566-30de-454a-a86a-993d4bcf30c9">
      <Terms xmlns="http://schemas.microsoft.com/office/infopath/2007/PartnerControls"/>
    </lcf76f155ced4ddcb4097134ff3c332f>
    <TaxCatchAll xmlns="d5d3e37c-f471-4fc2-8020-3fb8db97a514" xsi:nil="true"/>
  </documentManagement>
</p:properties>
</file>

<file path=customXml/itemProps1.xml><?xml version="1.0" encoding="utf-8"?>
<ds:datastoreItem xmlns:ds="http://schemas.openxmlformats.org/officeDocument/2006/customXml" ds:itemID="{8239D0CF-741C-4CB5-B690-D38F95A155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D7009C-3E9E-4DB6-8B5F-A554EBBBAC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a8c566-30de-454a-a86a-993d4bcf30c9"/>
    <ds:schemaRef ds:uri="d5d3e37c-f471-4fc2-8020-3fb8db97a5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61305F-FBCB-4B35-9212-DED84DD5B0D4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5d3e37c-f471-4fc2-8020-3fb8db97a514"/>
    <ds:schemaRef ds:uri="b7a8c566-30de-454a-a86a-993d4bcf30c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335</Words>
  <Application>Microsoft Office PowerPoint</Application>
  <PresentationFormat>Widescreen</PresentationFormat>
  <Paragraphs>58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Light</vt:lpstr>
      <vt:lpstr>Montserrat Medium</vt:lpstr>
      <vt:lpstr>Montserrat SemiBold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Escalante</dc:creator>
  <cp:lastModifiedBy>Carlos Escalante</cp:lastModifiedBy>
  <cp:revision>3</cp:revision>
  <cp:lastPrinted>2023-07-19T18:19:26Z</cp:lastPrinted>
  <dcterms:created xsi:type="dcterms:W3CDTF">2023-06-08T17:22:49Z</dcterms:created>
  <dcterms:modified xsi:type="dcterms:W3CDTF">2023-08-23T20:39:31Z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0x010100D0663385F1351045BBBAF3830466981F</vt:lpwstr>
  </property>
  <property fmtid="{D5CDD505-2E9C-101B-9397-08002B2CF9AE}" pid="3" name="MediaServiceImageTags">
    <vt:lpwstr/>
  </property>
</Properties>
</file>